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675" r:id="rId2"/>
  </p:sldMasterIdLst>
  <p:notesMasterIdLst>
    <p:notesMasterId r:id="rId43"/>
  </p:notesMasterIdLst>
  <p:sldIdLst>
    <p:sldId id="383" r:id="rId3"/>
    <p:sldId id="623" r:id="rId4"/>
    <p:sldId id="676" r:id="rId5"/>
    <p:sldId id="677" r:id="rId6"/>
    <p:sldId id="678" r:id="rId7"/>
    <p:sldId id="679" r:id="rId8"/>
    <p:sldId id="680" r:id="rId9"/>
    <p:sldId id="625" r:id="rId10"/>
    <p:sldId id="621" r:id="rId11"/>
    <p:sldId id="622" r:id="rId12"/>
    <p:sldId id="670" r:id="rId13"/>
    <p:sldId id="633" r:id="rId14"/>
    <p:sldId id="636" r:id="rId15"/>
    <p:sldId id="672" r:id="rId16"/>
    <p:sldId id="682" r:id="rId17"/>
    <p:sldId id="683" r:id="rId18"/>
    <p:sldId id="674" r:id="rId19"/>
    <p:sldId id="681" r:id="rId20"/>
    <p:sldId id="624" r:id="rId21"/>
    <p:sldId id="631" r:id="rId22"/>
    <p:sldId id="628" r:id="rId23"/>
    <p:sldId id="629" r:id="rId24"/>
    <p:sldId id="630" r:id="rId25"/>
    <p:sldId id="634" r:id="rId26"/>
    <p:sldId id="635" r:id="rId27"/>
    <p:sldId id="632" r:id="rId28"/>
    <p:sldId id="684" r:id="rId29"/>
    <p:sldId id="639" r:id="rId30"/>
    <p:sldId id="640" r:id="rId31"/>
    <p:sldId id="671" r:id="rId32"/>
    <p:sldId id="641" r:id="rId33"/>
    <p:sldId id="643" r:id="rId34"/>
    <p:sldId id="642" r:id="rId35"/>
    <p:sldId id="644" r:id="rId36"/>
    <p:sldId id="637" r:id="rId37"/>
    <p:sldId id="661" r:id="rId38"/>
    <p:sldId id="669" r:id="rId39"/>
    <p:sldId id="269" r:id="rId40"/>
    <p:sldId id="626" r:id="rId41"/>
    <p:sldId id="271" r:id="rId42"/>
  </p:sldIdLst>
  <p:sldSz cx="12192000" cy="6858000"/>
  <p:notesSz cx="6858000" cy="9144000"/>
  <p:custShowLst>
    <p:custShow name="Executive DFP"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1"/>
    <p:restoredTop sz="83130"/>
  </p:normalViewPr>
  <p:slideViewPr>
    <p:cSldViewPr snapToGrid="0">
      <p:cViewPr varScale="1">
        <p:scale>
          <a:sx n="93" d="100"/>
          <a:sy n="93" d="100"/>
        </p:scale>
        <p:origin x="3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6" name="PlaceHolder 1"/>
          <p:cNvSpPr>
            <a:spLocks noGrp="1" noRot="1" noChangeAspect="1"/>
          </p:cNvSpPr>
          <p:nvPr>
            <p:ph type="sldImg"/>
          </p:nvPr>
        </p:nvSpPr>
        <p:spPr>
          <a:xfrm>
            <a:off x="380880" y="694800"/>
            <a:ext cx="6095520" cy="342864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377" name="PlaceHolder 2"/>
          <p:cNvSpPr>
            <a:spLocks noGrp="1"/>
          </p:cNvSpPr>
          <p:nvPr>
            <p:ph type="body"/>
          </p:nvPr>
        </p:nvSpPr>
        <p:spPr>
          <a:xfrm>
            <a:off x="685800" y="4343400"/>
            <a:ext cx="5486040" cy="41144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378" name="PlaceHolder 3"/>
          <p:cNvSpPr>
            <a:spLocks noGrp="1"/>
          </p:cNvSpPr>
          <p:nvPr>
            <p:ph type="hdr"/>
          </p:nvPr>
        </p:nvSpPr>
        <p:spPr>
          <a:xfrm>
            <a:off x="0" y="0"/>
            <a:ext cx="2975760" cy="4568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379" name="PlaceHolder 4"/>
          <p:cNvSpPr>
            <a:spLocks noGrp="1"/>
          </p:cNvSpPr>
          <p:nvPr>
            <p:ph type="dt" idx="6"/>
          </p:nvPr>
        </p:nvSpPr>
        <p:spPr>
          <a:xfrm>
            <a:off x="3881880" y="0"/>
            <a:ext cx="2975760" cy="4568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380" name="PlaceHolder 5"/>
          <p:cNvSpPr>
            <a:spLocks noGrp="1"/>
          </p:cNvSpPr>
          <p:nvPr>
            <p:ph type="ftr" idx="7"/>
          </p:nvPr>
        </p:nvSpPr>
        <p:spPr>
          <a:xfrm>
            <a:off x="0" y="8686800"/>
            <a:ext cx="2975760" cy="4568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381" name="PlaceHolder 6"/>
          <p:cNvSpPr>
            <a:spLocks noGrp="1"/>
          </p:cNvSpPr>
          <p:nvPr>
            <p:ph type="sldNum" idx="8"/>
          </p:nvPr>
        </p:nvSpPr>
        <p:spPr>
          <a:xfrm>
            <a:off x="3881880" y="8686800"/>
            <a:ext cx="2975760" cy="4568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6D071C0-0F6A-4E5C-B3E5-B824FE66220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7815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49253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65681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7546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390537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82081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60203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Order and definitions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4205375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87455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13064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45150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61472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78327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134440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69182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10382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31037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976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r>
              <a:rPr lang="en-US" b="0" dirty="0">
                <a:solidFill>
                  <a:srgbClr val="CCCCCC"/>
                </a:solidFill>
                <a:effectLst/>
                <a:highlight>
                  <a:srgbClr val="1F1F1F"/>
                </a:highlight>
                <a:latin typeface="Menlo" panose="020B0609030804020204" pitchFamily="49" charset="0"/>
              </a:rPr>
              <a:t>16. EU Report on Deep Fakes - </a:t>
            </a:r>
            <a:r>
              <a:rPr lang="en-US" dirty="0"/>
              <a:t>https://</a:t>
            </a:r>
            <a:r>
              <a:rPr lang="en-US" dirty="0" err="1"/>
              <a:t>www.europarl.europa.eu</a:t>
            </a:r>
            <a:r>
              <a:rPr lang="en-US" dirty="0"/>
              <a:t>/</a:t>
            </a:r>
            <a:r>
              <a:rPr lang="en-US" dirty="0" err="1"/>
              <a:t>RegData</a:t>
            </a:r>
            <a:r>
              <a:rPr lang="en-US"/>
              <a:t>/etudes/STUD/2021/690039/EPRS_STU(2021)690039_EN.pdf</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1360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60888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1921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99719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282271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CCCCCC"/>
                </a:solidFill>
                <a:effectLst/>
                <a:highlight>
                  <a:srgbClr val="1F1F1F"/>
                </a:highlight>
                <a:latin typeface="Menlo" panose="020B0609030804020204" pitchFamily="49" charset="0"/>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a:p>
          <a:p>
            <a:endParaRPr lang="en-US"/>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1046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80928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Give students time to memorize this on their own. The focus is on memorization not yet on the explaining of each of these.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7460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4A99-850F-3A20-43EC-FA6EB2506440}"/>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1A2D930-B7C5-A459-F8FC-2A3A55E8FB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5050-AD60-01CD-B614-4B4EE25D03F2}"/>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DD4066A1-BF3F-43B2-64DE-8882244B8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A07F-98E7-0616-2397-F72FBD9CCB8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38009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9AFB-B2DB-B16B-35D6-9777835B5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E46D4-B225-5F7C-2530-B0DCB5D80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573A-8BE6-396B-80C2-B925AA34F70B}"/>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F9744F13-3D3F-C0C9-5D2A-0952A79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C299F-707E-5A84-C63B-23364681D6A5}"/>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99232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B1182-5200-1DCB-22AD-37C1DE63FD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E3B8A-B510-4EB9-BD8A-26D272060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31222-DABB-2B0C-B77B-E3CBD191C855}"/>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AED02598-9D16-9B62-0787-22EE2C517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3D72-95EF-08B0-8025-C8B3716870FD}"/>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247512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16640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609479" y="1604519"/>
            <a:ext cx="10972442" cy="3977282"/>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00" name="Title Text"/>
          <p:cNvSpPr txBox="1">
            <a:spLocks noGrp="1"/>
          </p:cNvSpPr>
          <p:nvPr>
            <p:ph type="title"/>
          </p:nvPr>
        </p:nvSpPr>
        <p:spPr>
          <a:prstGeom prst="rect">
            <a:avLst/>
          </a:prstGeom>
        </p:spPr>
        <p:txBody>
          <a:bodyPr/>
          <a:lstStyle>
            <a:lvl1pPr>
              <a:defRPr sz="3800"/>
            </a:lvl1p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66483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4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laceHolder 2">
            <a:extLst>
              <a:ext uri="{FF2B5EF4-FFF2-40B4-BE49-F238E27FC236}">
                <a16:creationId xmlns:a16="http://schemas.microsoft.com/office/drawing/2014/main" id="{790EC06F-46E0-0D58-4347-2E509D63E25A}"/>
              </a:ext>
            </a:extLst>
          </p:cNvPr>
          <p:cNvSpPr>
            <a:spLocks noGrp="1"/>
          </p:cNvSpPr>
          <p:nvPr>
            <p:ph/>
          </p:nvPr>
        </p:nvSpPr>
        <p:spPr>
          <a:xfrm>
            <a:off x="375127" y="2963211"/>
            <a:ext cx="11441743" cy="1873119"/>
          </a:xfrm>
          <a:prstGeom prst="rect">
            <a:avLst/>
          </a:prstGeom>
          <a:noFill/>
          <a:ln w="63360">
            <a:solidFill>
              <a:srgbClr val="000000"/>
            </a:solidFill>
            <a:round/>
          </a:ln>
        </p:spPr>
        <p:txBody>
          <a:bodyPr wrap="square" lIns="90000" tIns="182880" rIns="90000" bIns="45000" anchor="t" anchorCtr="0">
            <a:spAutoFit/>
          </a:bodyPr>
          <a:lstStyle>
            <a:lvl1pPr algn="ctr">
              <a:defRPr sz="6000">
                <a:solidFill>
                  <a:sysClr val="windowText" lastClr="000000"/>
                </a:solidFill>
              </a:defRPr>
            </a:lvl1pPr>
          </a:lstStyle>
          <a:p>
            <a:pPr indent="0" algn="ctr">
              <a:lnSpc>
                <a:spcPct val="90000"/>
              </a:lnSpc>
              <a:spcBef>
                <a:spcPts val="1001"/>
              </a:spcBef>
              <a:buNone/>
              <a:tabLst>
                <a:tab pos="0" algn="l"/>
              </a:tabLst>
            </a:pPr>
            <a:r>
              <a:rPr lang="en-US" sz="6000" b="1" strike="noStrike" spc="-1" dirty="0">
                <a:solidFill>
                  <a:srgbClr val="000000"/>
                </a:solidFill>
                <a:latin typeface="Arial"/>
                <a:ea typeface="DejaVu Sans"/>
              </a:rPr>
              <a:t>Click to edit Master text styles</a:t>
            </a:r>
            <a:endParaRPr lang="en-US" sz="6000" b="0" strike="noStrike" spc="-1" dirty="0">
              <a:solidFill>
                <a:srgbClr val="000000"/>
              </a:solidFill>
              <a:latin typeface="Arial"/>
            </a:endParaRPr>
          </a:p>
          <a:p>
            <a:pPr marL="457200" indent="0" algn="ctr">
              <a:lnSpc>
                <a:spcPct val="90000"/>
              </a:lnSpc>
              <a:spcBef>
                <a:spcPts val="499"/>
              </a:spcBef>
              <a:buNone/>
              <a:tabLst>
                <a:tab pos="0" algn="l"/>
              </a:tabLst>
            </a:pPr>
            <a:r>
              <a:rPr lang="en-US" sz="5400" b="1" strike="noStrike" spc="-1" dirty="0">
                <a:solidFill>
                  <a:srgbClr val="000000"/>
                </a:solidFill>
                <a:latin typeface="Arial"/>
                <a:ea typeface="DejaVu Sans"/>
              </a:rPr>
              <a:t>Second level</a:t>
            </a:r>
            <a:endParaRPr lang="en-US" sz="5400" b="0" strike="noStrike" spc="-1" dirty="0">
              <a:solidFill>
                <a:srgbClr val="000000"/>
              </a:solidFill>
              <a:latin typeface="Arial"/>
            </a:endParaRPr>
          </a:p>
        </p:txBody>
      </p:sp>
      <p:sp>
        <p:nvSpPr>
          <p:cNvPr id="6" name="Text Placeholder 5">
            <a:extLst>
              <a:ext uri="{FF2B5EF4-FFF2-40B4-BE49-F238E27FC236}">
                <a16:creationId xmlns:a16="http://schemas.microsoft.com/office/drawing/2014/main" id="{98B98AAB-43E1-C031-1AB8-88442DBE66AA}"/>
              </a:ext>
            </a:extLst>
          </p:cNvPr>
          <p:cNvSpPr>
            <a:spLocks noGrp="1"/>
          </p:cNvSpPr>
          <p:nvPr>
            <p:ph type="body" sz="quarter" idx="10"/>
          </p:nvPr>
        </p:nvSpPr>
        <p:spPr>
          <a:xfrm>
            <a:off x="2694545" y="103680"/>
            <a:ext cx="6802909" cy="585097"/>
          </a:xfrm>
          <a:prstGeom prst="rect">
            <a:avLst/>
          </a:prstGeom>
        </p:spPr>
        <p:txBody>
          <a:bodyPr/>
          <a:lstStyle>
            <a:lvl1pPr marL="0" indent="0" algn="ctr">
              <a:buNone/>
              <a:defRPr sz="2800">
                <a:latin typeface="Arial" panose="020B0604020202020204" pitchFamily="34" charset="0"/>
                <a:cs typeface="Arial" panose="020B0604020202020204" pitchFamily="34" charset="0"/>
              </a:defRPr>
            </a:lvl1pPr>
            <a:lvl2pPr marL="457200" indent="0" algn="ctr">
              <a:buNone/>
              <a:defRPr sz="2400">
                <a:latin typeface="Arial" panose="020B0604020202020204" pitchFamily="34" charset="0"/>
                <a:cs typeface="Arial" panose="020B0604020202020204" pitchFamily="34" charset="0"/>
              </a:defRPr>
            </a:lvl2pPr>
            <a:lvl3pPr marL="914400" indent="0" algn="ctr">
              <a:buNone/>
              <a:defRPr sz="2000">
                <a:latin typeface="Arial" panose="020B0604020202020204" pitchFamily="34" charset="0"/>
                <a:cs typeface="Arial" panose="020B0604020202020204" pitchFamily="34" charset="0"/>
              </a:defRPr>
            </a:lvl3pPr>
            <a:lvl4pPr marL="1371600" indent="0" algn="ctr">
              <a:buNone/>
              <a:defRPr sz="1800">
                <a:latin typeface="Arial" panose="020B0604020202020204" pitchFamily="34" charset="0"/>
                <a:cs typeface="Arial" panose="020B0604020202020204" pitchFamily="34" charset="0"/>
              </a:defRPr>
            </a:lvl4pPr>
            <a:lvl5pPr marL="1828800" indent="0" algn="ctr">
              <a:buNone/>
              <a:defRPr sz="1800">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2152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B9B3-DD07-C1D1-BBD6-CCD3FD522D21}"/>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7FE4EA-0A29-BD6D-5926-4FEF53F37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E2B7E-B31D-0785-C8A5-65C87EAA3680}"/>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03B9C6D6-AFC6-BDD7-DBB8-20EE90CEE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1C547-03E8-698E-A0F7-B7B62F1CE81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59018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CBAA-0F62-E3D8-D502-163075CCEC94}"/>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47A6C6E-C10F-3D01-A3DC-359B49101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25026-B096-E062-5113-713861F9697D}"/>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C372195A-9737-56E2-52DB-D0386A078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F5FC9-2A65-01DB-2F18-F7D06CCA1013}"/>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9903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2B9-049F-C7B1-2497-82C3F5587CE4}"/>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19A8DE2-E02C-C589-CB83-9D8D8898C8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BE08F-0D61-80F5-A92A-E7597BC58D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07C10D-66AF-655E-28D2-3CFD24E52820}"/>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6" name="Footer Placeholder 5">
            <a:extLst>
              <a:ext uri="{FF2B5EF4-FFF2-40B4-BE49-F238E27FC236}">
                <a16:creationId xmlns:a16="http://schemas.microsoft.com/office/drawing/2014/main" id="{9B8C8EE9-6D75-3175-A1F3-455BC9AE3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7D1D1-4D73-1B4D-6987-8EFD561F1E9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75932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D687-188D-101B-4C56-8E7ACB5CDC3C}"/>
              </a:ext>
            </a:extLst>
          </p:cNvPr>
          <p:cNvSpPr>
            <a:spLocks noGrp="1"/>
          </p:cNvSpPr>
          <p:nvPr>
            <p:ph type="title" hasCustomPrompt="1"/>
          </p:nvPr>
        </p:nvSpPr>
        <p:spPr>
          <a:xfrm>
            <a:off x="1514474" y="365125"/>
            <a:ext cx="9840913"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13CCBB-A95D-5BCC-68B9-7ABBD795C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B1CD3-D86E-ED9A-3117-D1344AD79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8108B-0B2A-4B43-A14C-2D55BC93B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EB1A6-AACB-7D70-7380-318028197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05C5-A674-9A05-1462-3784157BED0D}"/>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8" name="Footer Placeholder 7">
            <a:extLst>
              <a:ext uri="{FF2B5EF4-FFF2-40B4-BE49-F238E27FC236}">
                <a16:creationId xmlns:a16="http://schemas.microsoft.com/office/drawing/2014/main" id="{BDA10B10-D8F8-DBA4-5CC5-D64C3A9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BAFD7-801A-8B5A-C4CF-B11CE298FF3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13694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9397-6704-1590-F0D6-025D1CD4DC68}"/>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AEF8590-AE10-B24B-BFF0-846DFA2C6C26}"/>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4" name="Footer Placeholder 3">
            <a:extLst>
              <a:ext uri="{FF2B5EF4-FFF2-40B4-BE49-F238E27FC236}">
                <a16:creationId xmlns:a16="http://schemas.microsoft.com/office/drawing/2014/main" id="{69DD3B18-ED71-080F-1A56-B7AC6910BC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3BCCF-0F2A-8B62-BE92-B36AD49A61C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6331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B3E13-9CF1-D0F8-2348-ED29DC6D697C}"/>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3" name="Footer Placeholder 2">
            <a:extLst>
              <a:ext uri="{FF2B5EF4-FFF2-40B4-BE49-F238E27FC236}">
                <a16:creationId xmlns:a16="http://schemas.microsoft.com/office/drawing/2014/main" id="{83755C73-894B-D43E-1545-E3F575B97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7C699-BD8A-BA24-8430-36A6F2C1665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512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A79-9909-4780-A99B-83E9D7994275}"/>
              </a:ext>
            </a:extLst>
          </p:cNvPr>
          <p:cNvSpPr>
            <a:spLocks noGrp="1"/>
          </p:cNvSpPr>
          <p:nvPr>
            <p:ph type="title" hasCustomPrompt="1"/>
          </p:nvPr>
        </p:nvSpPr>
        <p:spPr>
          <a:xfrm>
            <a:off x="839788" y="1214440"/>
            <a:ext cx="3932237" cy="9001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2A60025-737D-CB47-8036-5F2AECCC1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3EAE3-2298-3D68-C44F-62A3672D5AC9}"/>
              </a:ext>
            </a:extLst>
          </p:cNvPr>
          <p:cNvSpPr>
            <a:spLocks noGrp="1"/>
          </p:cNvSpPr>
          <p:nvPr>
            <p:ph type="body" sz="half" idx="2"/>
          </p:nvPr>
        </p:nvSpPr>
        <p:spPr>
          <a:xfrm>
            <a:off x="839788" y="2243138"/>
            <a:ext cx="3932237" cy="36258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119784C-C476-9100-E5A7-DA0BCF3349EB}"/>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6" name="Footer Placeholder 5">
            <a:extLst>
              <a:ext uri="{FF2B5EF4-FFF2-40B4-BE49-F238E27FC236}">
                <a16:creationId xmlns:a16="http://schemas.microsoft.com/office/drawing/2014/main" id="{3B094637-3B99-CBFF-C9DA-236EB3AE2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54D68-E211-B457-1229-95C286B94B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0398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15B-90AC-6B28-A315-ABE364F4C96E}"/>
              </a:ext>
            </a:extLst>
          </p:cNvPr>
          <p:cNvSpPr>
            <a:spLocks noGrp="1"/>
          </p:cNvSpPr>
          <p:nvPr>
            <p:ph type="title" hasCustomPrompt="1"/>
          </p:nvPr>
        </p:nvSpPr>
        <p:spPr>
          <a:xfrm>
            <a:off x="839788" y="1171574"/>
            <a:ext cx="3932237" cy="1157288"/>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F969752-68A7-BBDF-41F4-ABE7C90BA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316BA3-19DE-0B45-5C32-21AB4BC80B62}"/>
              </a:ext>
            </a:extLst>
          </p:cNvPr>
          <p:cNvSpPr>
            <a:spLocks noGrp="1"/>
          </p:cNvSpPr>
          <p:nvPr>
            <p:ph type="body" sz="half" idx="2"/>
          </p:nvPr>
        </p:nvSpPr>
        <p:spPr>
          <a:xfrm>
            <a:off x="839788" y="2328862"/>
            <a:ext cx="3932237" cy="35401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345B1CE-4BF5-861B-4F8B-F8F4D7A07972}"/>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6" name="Footer Placeholder 5">
            <a:extLst>
              <a:ext uri="{FF2B5EF4-FFF2-40B4-BE49-F238E27FC236}">
                <a16:creationId xmlns:a16="http://schemas.microsoft.com/office/drawing/2014/main" id="{8F2BA32C-1F80-D639-8193-18D16E4FA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8514D-413F-59BE-DD1B-0731E624EA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46498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D4B8DD-23B1-95DE-EEBB-534B097D16C5}"/>
              </a:ext>
            </a:extLst>
          </p:cNvPr>
          <p:cNvSpPr>
            <a:spLocks noGrp="1"/>
          </p:cNvSpPr>
          <p:nvPr>
            <p:ph type="title"/>
          </p:nvPr>
        </p:nvSpPr>
        <p:spPr>
          <a:xfrm>
            <a:off x="1480484" y="365125"/>
            <a:ext cx="987331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5D14CE-30C9-56F1-A0DF-6295C5ABE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91198-E84C-C797-D49F-37A3AA201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26012DE6-CDC2-9C53-B4DD-97731F72D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359D9-732C-AEA8-5735-BDBF4182E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976D3-6013-CA45-A782-C70B6CB6EC75}" type="slidenum">
              <a:rPr lang="en-US" smtClean="0"/>
              <a:t>‹#›</a:t>
            </a:fld>
            <a:endParaRPr lang="en-US"/>
          </a:p>
        </p:txBody>
      </p:sp>
    </p:spTree>
    <p:extLst>
      <p:ext uri="{BB962C8B-B14F-4D97-AF65-F5344CB8AC3E}">
        <p14:creationId xmlns:p14="http://schemas.microsoft.com/office/powerpoint/2010/main" val="31386942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2" r:id="rId12"/>
    <p:sldLayoutId id="2147483693" r:id="rId13"/>
  </p:sldLayoutIdLst>
  <p:txStyles>
    <p:titleStyle>
      <a:lvl1pPr algn="ctr"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EB493B-BE64-F8D9-C3F4-52A380871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0ACA4-BD8C-D448-95CA-FC1634E9A82C}" type="datetimeFigureOut">
              <a:rPr lang="en-US" smtClean="0"/>
              <a:t>7/18/24</a:t>
            </a:fld>
            <a:endParaRPr lang="en-US"/>
          </a:p>
        </p:txBody>
      </p:sp>
      <p:sp>
        <p:nvSpPr>
          <p:cNvPr id="5" name="Footer Placeholder 4">
            <a:extLst>
              <a:ext uri="{FF2B5EF4-FFF2-40B4-BE49-F238E27FC236}">
                <a16:creationId xmlns:a16="http://schemas.microsoft.com/office/drawing/2014/main" id="{CB0117CF-FAE1-1BC7-FE38-9A917477C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DBE3F-160A-01B2-7833-2044B686A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DDF96-F6AC-E641-BD4C-B66C426E99E0}" type="slidenum">
              <a:rPr lang="en-US" smtClean="0"/>
              <a:t>‹#›</a:t>
            </a:fld>
            <a:endParaRPr lang="en-US"/>
          </a:p>
        </p:txBody>
      </p:sp>
    </p:spTree>
    <p:extLst>
      <p:ext uri="{BB962C8B-B14F-4D97-AF65-F5344CB8AC3E}">
        <p14:creationId xmlns:p14="http://schemas.microsoft.com/office/powerpoint/2010/main" val="548625042"/>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2792640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Identify AI-generated content effectively using specific detection techniques for images, text, and audio.</a:t>
            </a:r>
          </a:p>
          <a:p>
            <a:r>
              <a:rPr lang="en-US" dirty="0"/>
              <a:t>Lesson is approximately 120 minutes.</a:t>
            </a:r>
          </a:p>
          <a:p>
            <a:r>
              <a:rPr lang="en-US" dirty="0"/>
              <a:t>Detecting Synthetic with the human eye alone </a:t>
            </a:r>
            <a:r>
              <a:rPr lang="en-US"/>
              <a:t>is limited.</a:t>
            </a:r>
            <a:endParaRPr lang="en-US" dirty="0"/>
          </a:p>
          <a:p>
            <a:r>
              <a:rPr lang="en-US" dirty="0"/>
              <a:t>References: </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041452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Terms Used</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All-encompassing term for different sorts of automatic and artificial media productions, including video, audio and text manipulation. Synthetic media are commonly based on artificially intelligent software. </a:t>
            </a:r>
          </a:p>
          <a:p>
            <a:pPr marL="514350" indent="-514350">
              <a:buFont typeface="+mj-lt"/>
              <a:buAutoNum type="arabicPeriod"/>
            </a:pPr>
            <a:r>
              <a:rPr lang="en-US" b="1" dirty="0"/>
              <a:t>Deep Fakes</a:t>
            </a:r>
            <a:r>
              <a:rPr lang="en-US" dirty="0"/>
              <a:t>: defined as manipulated or synthetic audio or visual media that seem authentic, and which feature people that appear to say or do something they have never said or done, produced using artificial intelligence techniques, including machine learning and deep learning.</a:t>
            </a:r>
          </a:p>
          <a:p>
            <a:pPr marL="0" indent="0" algn="ctr">
              <a:buNone/>
            </a:pPr>
            <a:r>
              <a:rPr lang="en-US" dirty="0"/>
              <a:t> </a:t>
            </a:r>
            <a:r>
              <a:rPr lang="en-US" sz="1600" dirty="0"/>
              <a:t>https://</a:t>
            </a:r>
            <a:r>
              <a:rPr lang="en-US" sz="1600" dirty="0" err="1"/>
              <a:t>www.europarl.europa.eu</a:t>
            </a:r>
            <a:r>
              <a:rPr lang="en-US" sz="1600" dirty="0"/>
              <a:t>/</a:t>
            </a:r>
            <a:r>
              <a:rPr lang="en-US" sz="1600" dirty="0" err="1"/>
              <a:t>RegData</a:t>
            </a:r>
            <a:r>
              <a:rPr lang="en-US" sz="1600" dirty="0"/>
              <a:t>/etudes/STUD/2021/690039/EPRS_STU(2021)690039_EN.pdf</a:t>
            </a:r>
          </a:p>
          <a:p>
            <a:pPr marL="0" indent="0">
              <a:buNone/>
            </a:pPr>
            <a:endParaRPr lang="en-US" dirty="0"/>
          </a:p>
        </p:txBody>
      </p:sp>
    </p:spTree>
    <p:extLst>
      <p:ext uri="{BB962C8B-B14F-4D97-AF65-F5344CB8AC3E}">
        <p14:creationId xmlns:p14="http://schemas.microsoft.com/office/powerpoint/2010/main" val="2799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Memorize</a:t>
            </a:r>
            <a:br>
              <a:rPr lang="en-US" dirty="0"/>
            </a:br>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2193401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Memorize </a:t>
            </a:r>
            <a:br>
              <a:rPr lang="en-US" dirty="0"/>
            </a:br>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661559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850161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On Learning</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Repeating or 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2395254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Answers</a:t>
            </a:r>
            <a:br>
              <a:rPr lang="en-US" dirty="0"/>
            </a:br>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3997282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Answers</a:t>
            </a:r>
            <a:br>
              <a:rPr lang="en-US" dirty="0"/>
            </a:br>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3939451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Define</a:t>
            </a:r>
            <a:br>
              <a:rPr lang="en-US" dirty="0"/>
            </a:br>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170426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are the steps ?</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53692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220826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Logic and Context of the Scene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164872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Hands and Fingers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25658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Face</a:t>
            </a:r>
          </a:p>
          <a:p>
            <a:pPr lvl="1"/>
            <a:r>
              <a:rPr lang="en-US" sz="1600" dirty="0"/>
              <a:t>Pay attention to the cheeks and forehead</a:t>
            </a:r>
          </a:p>
          <a:p>
            <a:pPr lvl="1"/>
            <a:r>
              <a:rPr lang="en-US" sz="1600" dirty="0"/>
              <a:t>Pay attention to the eyes and eyebrows</a:t>
            </a:r>
          </a:p>
          <a:p>
            <a:pPr lvl="1"/>
            <a:r>
              <a:rPr lang="en-US" sz="1600" dirty="0"/>
              <a:t>Pay attention to the glasses</a:t>
            </a:r>
          </a:p>
          <a:p>
            <a:pPr lvl="1"/>
            <a:r>
              <a:rPr lang="en-US" sz="1600" dirty="0"/>
              <a:t>Pay attention to facial hair</a:t>
            </a:r>
          </a:p>
          <a:p>
            <a:pPr lvl="1"/>
            <a:r>
              <a:rPr lang="en-US" sz="1600" dirty="0"/>
              <a:t>Pay attention to facial moles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107753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clothes</a:t>
            </a:r>
          </a:p>
          <a:p>
            <a:pPr lvl="1"/>
            <a:r>
              <a:rPr lang="en-US" sz="1600" dirty="0"/>
              <a:t>Warped Items</a:t>
            </a:r>
          </a:p>
          <a:p>
            <a:pPr lvl="1"/>
            <a:r>
              <a:rPr lang="en-US" sz="1600" dirty="0"/>
              <a:t>Missing and Extra items</a:t>
            </a:r>
          </a:p>
          <a:p>
            <a:pPr lvl="1"/>
            <a:r>
              <a:rPr lang="en-US" sz="1600" dirty="0"/>
              <a:t>Perspective and Geometry</a:t>
            </a:r>
          </a:p>
          <a:p>
            <a:pPr lvl="1"/>
            <a:r>
              <a:rPr lang="en-US" sz="1600" dirty="0"/>
              <a:t>Repetition in Detail</a:t>
            </a:r>
          </a:p>
          <a:p>
            <a:pPr lvl="1"/>
            <a:r>
              <a:rPr lang="en-US" sz="1600" dirty="0"/>
              <a:t>Material Texture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86584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Check On Learning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276849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56715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258703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cxnSp>
        <p:nvCxnSpPr>
          <p:cNvPr id="4" name="Straight Arrow Connector 3">
            <a:extLst>
              <a:ext uri="{FF2B5EF4-FFF2-40B4-BE49-F238E27FC236}">
                <a16:creationId xmlns:a16="http://schemas.microsoft.com/office/drawing/2014/main" id="{F67FEF3D-DF23-C55B-7396-9F3F069CF572}"/>
              </a:ext>
            </a:extLst>
          </p:cNvPr>
          <p:cNvCxnSpPr>
            <a:cxnSpLocks/>
          </p:cNvCxnSpPr>
          <p:nvPr/>
        </p:nvCxnSpPr>
        <p:spPr>
          <a:xfrm flipH="1">
            <a:off x="6248400" y="457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E336AF09-8A79-3BE6-37BE-FB02CBA7FC00}"/>
              </a:ext>
            </a:extLst>
          </p:cNvPr>
          <p:cNvCxnSpPr>
            <a:cxnSpLocks/>
          </p:cNvCxnSpPr>
          <p:nvPr/>
        </p:nvCxnSpPr>
        <p:spPr>
          <a:xfrm flipH="1">
            <a:off x="10137992" y="2285999"/>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0380B62C-883F-E92C-6EF1-739B5AC53F5E}"/>
              </a:ext>
            </a:extLst>
          </p:cNvPr>
          <p:cNvCxnSpPr>
            <a:cxnSpLocks/>
          </p:cNvCxnSpPr>
          <p:nvPr/>
        </p:nvCxnSpPr>
        <p:spPr>
          <a:xfrm flipH="1">
            <a:off x="8194146" y="2743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7A0A8E59-6C51-77B0-0F47-E263177B3D9E}"/>
              </a:ext>
            </a:extLst>
          </p:cNvPr>
          <p:cNvCxnSpPr>
            <a:cxnSpLocks/>
          </p:cNvCxnSpPr>
          <p:nvPr/>
        </p:nvCxnSpPr>
        <p:spPr>
          <a:xfrm>
            <a:off x="10706028" y="3131125"/>
            <a:ext cx="239736" cy="76200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40063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84910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46" t="2877" r="3985" b="8266"/>
          <a:stretch/>
        </p:blipFill>
        <p:spPr>
          <a:xfrm>
            <a:off x="0" y="0"/>
            <a:ext cx="12207503" cy="6858000"/>
          </a:xfrm>
          <a:prstGeom prst="rect">
            <a:avLst/>
          </a:prstGeom>
        </p:spPr>
      </p:pic>
    </p:spTree>
    <p:extLst>
      <p:ext uri="{BB962C8B-B14F-4D97-AF65-F5344CB8AC3E}">
        <p14:creationId xmlns:p14="http://schemas.microsoft.com/office/powerpoint/2010/main" val="5929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3622960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Define</a:t>
            </a:r>
            <a:br>
              <a:rPr lang="en-US" dirty="0"/>
            </a:br>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3329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What do you notice?</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425499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75652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21154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321980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On Learning</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Repeating or 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67840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129720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Video Check:</a:t>
            </a:r>
            <a:br>
              <a:rPr lang="en-US" dirty="0"/>
            </a:br>
            <a:r>
              <a:rPr lang="en-US" dirty="0"/>
              <a:t>Practical Exercise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Develop your Techniques…</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Search online for possible deepfake videos that have been in the news</a:t>
            </a:r>
          </a:p>
          <a:p>
            <a:pPr marL="514350" indent="-514350">
              <a:buFont typeface="+mj-lt"/>
              <a:buAutoNum type="arabicPeriod"/>
            </a:pPr>
            <a:r>
              <a:rPr lang="en-US" dirty="0"/>
              <a:t>Analyze the video</a:t>
            </a:r>
          </a:p>
          <a:p>
            <a:pPr marL="514350" indent="-514350">
              <a:buFont typeface="+mj-lt"/>
              <a:buAutoNum type="arabicPeriod"/>
            </a:pPr>
            <a:r>
              <a:rPr lang="en-US" dirty="0"/>
              <a:t>Determine your own TTP for detecting synthetic videos </a:t>
            </a:r>
          </a:p>
          <a:p>
            <a:pPr marL="514350" indent="-514350">
              <a:buFont typeface="+mj-lt"/>
              <a:buAutoNum type="arabicPeriod"/>
            </a:pPr>
            <a:r>
              <a:rPr lang="en-US" dirty="0"/>
              <a:t>Present TTPs</a:t>
            </a:r>
          </a:p>
        </p:txBody>
      </p:sp>
    </p:spTree>
    <p:extLst>
      <p:ext uri="{BB962C8B-B14F-4D97-AF65-F5344CB8AC3E}">
        <p14:creationId xmlns:p14="http://schemas.microsoft.com/office/powerpoint/2010/main" val="2427961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86" name="Title 4"/>
          <p:cNvSpPr txBox="1">
            <a:spLocks noGrp="1"/>
          </p:cNvSpPr>
          <p:nvPr>
            <p:ph type="title"/>
          </p:nvPr>
        </p:nvSpPr>
        <p:spPr>
          <a:xfrm>
            <a:off x="1453319" y="262439"/>
            <a:ext cx="9018362" cy="907455"/>
          </a:xfrm>
          <a:prstGeom prst="rect">
            <a:avLst/>
          </a:prstGeom>
        </p:spPr>
        <p:txBody>
          <a:bodyPr anchor="t"/>
          <a:lstStyle/>
          <a:p>
            <a:r>
              <a:t>Why Does It Matter To You?</a:t>
            </a:r>
          </a:p>
        </p:txBody>
      </p:sp>
      <p:sp>
        <p:nvSpPr>
          <p:cNvPr id="1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550972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3257927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TAKE A BREAK</a:t>
            </a:r>
          </a:p>
        </p:txBody>
      </p:sp>
      <p:pic>
        <p:nvPicPr>
          <p:cNvPr id="194"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195" name="TextBox 1"/>
          <p:cNvSpPr txBox="1"/>
          <p:nvPr/>
        </p:nvSpPr>
        <p:spPr>
          <a:xfrm>
            <a:off x="3715415" y="5405718"/>
            <a:ext cx="3986136" cy="6341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200" b="1"/>
            </a:lvl1pPr>
          </a:lstStyle>
          <a:p>
            <a:r>
              <a:t>Return By: XX:XX </a:t>
            </a:r>
          </a:p>
        </p:txBody>
      </p:sp>
      <p:sp>
        <p:nvSpPr>
          <p:cNvPr id="1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46412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1235787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88692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97" y="0"/>
            <a:ext cx="4394814" cy="2929876"/>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1537" y="3928124"/>
            <a:ext cx="4464066" cy="2929876"/>
          </a:xfrm>
        </p:spPr>
      </p:pic>
      <p:pic>
        <p:nvPicPr>
          <p:cNvPr id="2" name="Content Placeholder 7" descr="A group of people standing around a wrecked car&#10;&#10;Description automatically generated">
            <a:extLst>
              <a:ext uri="{FF2B5EF4-FFF2-40B4-BE49-F238E27FC236}">
                <a16:creationId xmlns:a16="http://schemas.microsoft.com/office/drawing/2014/main" id="{C132C7D2-12FD-888E-9200-6AA625C4E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28124"/>
            <a:ext cx="4394814" cy="2929876"/>
          </a:xfrm>
          <a:prstGeom prst="rect">
            <a:avLst/>
          </a:prstGeom>
        </p:spPr>
      </p:pic>
      <p:pic>
        <p:nvPicPr>
          <p:cNvPr id="5" name="Content Placeholder 9" descr="A car that has been crashed on the side of the road&#10;&#10;Description automatically generated">
            <a:extLst>
              <a:ext uri="{FF2B5EF4-FFF2-40B4-BE49-F238E27FC236}">
                <a16:creationId xmlns:a16="http://schemas.microsoft.com/office/drawing/2014/main" id="{38BDCD6C-F77E-818A-5C38-DA36B19E6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537" y="0"/>
            <a:ext cx="4464066" cy="2952043"/>
          </a:xfrm>
          <a:prstGeom prst="rect">
            <a:avLst/>
          </a:prstGeom>
        </p:spPr>
      </p:pic>
      <p:sp>
        <p:nvSpPr>
          <p:cNvPr id="9" name="Multiply 8">
            <a:extLst>
              <a:ext uri="{FF2B5EF4-FFF2-40B4-BE49-F238E27FC236}">
                <a16:creationId xmlns:a16="http://schemas.microsoft.com/office/drawing/2014/main" id="{E51DC588-C742-AFD3-48BA-FAF2B7CFB716}"/>
              </a:ext>
            </a:extLst>
          </p:cNvPr>
          <p:cNvSpPr/>
          <p:nvPr/>
        </p:nvSpPr>
        <p:spPr>
          <a:xfrm>
            <a:off x="11078191" y="1641404"/>
            <a:ext cx="1446317" cy="160056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4994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061102"/>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2951653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7215</TotalTime>
  <Words>2392</Words>
  <Application>Microsoft Macintosh PowerPoint</Application>
  <PresentationFormat>Widescreen</PresentationFormat>
  <Paragraphs>267</Paragraphs>
  <Slides>40</Slides>
  <Notes>26</Notes>
  <HiddenSlides>5</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40</vt:i4>
      </vt:variant>
      <vt:variant>
        <vt:lpstr>Custom Shows</vt:lpstr>
      </vt:variant>
      <vt:variant>
        <vt:i4>1</vt:i4>
      </vt:variant>
    </vt:vector>
  </HeadingPairs>
  <TitlesOfParts>
    <vt:vector size="47" baseType="lpstr">
      <vt:lpstr>Arial</vt:lpstr>
      <vt:lpstr>Calibri</vt:lpstr>
      <vt:lpstr>Menlo</vt:lpstr>
      <vt:lpstr>Times New Roman</vt:lpstr>
      <vt:lpstr>1_Custom Design</vt:lpstr>
      <vt:lpstr>Blank</vt:lpstr>
      <vt:lpstr>Which is Real?</vt:lpstr>
      <vt:lpstr>Which is Real?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Objectives</vt:lpstr>
      <vt:lpstr>Terms Used</vt:lpstr>
      <vt:lpstr>Memorize Synthetic Check: Human Image</vt:lpstr>
      <vt:lpstr>Memorize  Structure Image Check </vt:lpstr>
      <vt:lpstr>Synthetic Check: Human Image</vt:lpstr>
      <vt:lpstr>Structure Image: Check On Learning</vt:lpstr>
      <vt:lpstr>Answers Structure Image Check </vt:lpstr>
      <vt:lpstr>Answers Synthetic Check: Human Image</vt:lpstr>
      <vt:lpstr>Define Synthetic Check: Human Image</vt:lpstr>
      <vt:lpstr>Human Images</vt:lpstr>
      <vt:lpstr>Human Images: Context</vt:lpstr>
      <vt:lpstr>Human Images: Hands and Limbs</vt:lpstr>
      <vt:lpstr>Human Images: Face</vt:lpstr>
      <vt:lpstr>Human Images: Clothing</vt:lpstr>
      <vt:lpstr>Human Image Check: Check On Learning </vt:lpstr>
      <vt:lpstr>Human Image Check </vt:lpstr>
      <vt:lpstr>Human Images: Check On Learning</vt:lpstr>
      <vt:lpstr>Human Images: Check On Learning</vt:lpstr>
      <vt:lpstr>Human Images: Check On Learning</vt:lpstr>
      <vt:lpstr>PowerPoint Presentation</vt:lpstr>
      <vt:lpstr>Define Structure Image Check </vt:lpstr>
      <vt:lpstr>Structure Image</vt:lpstr>
      <vt:lpstr>Structure Image</vt:lpstr>
      <vt:lpstr>Structure Image</vt:lpstr>
      <vt:lpstr>Structure Image</vt:lpstr>
      <vt:lpstr>Structure Image: Check On Learning</vt:lpstr>
      <vt:lpstr>Structure Image Check </vt:lpstr>
      <vt:lpstr>Synthetic Video Check: Practical Exercise</vt:lpstr>
      <vt:lpstr>Why Does It Matter To You?</vt:lpstr>
      <vt:lpstr>References</vt:lpstr>
      <vt:lpstr>TAKE A BREAK</vt:lpstr>
      <vt:lpstr>Executive DFP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Alfaro, Issac</cp:lastModifiedBy>
  <cp:revision>86</cp:revision>
  <dcterms:created xsi:type="dcterms:W3CDTF">2022-06-15T01:07:41Z</dcterms:created>
  <dcterms:modified xsi:type="dcterms:W3CDTF">2024-07-19T02:59:14Z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vt:i4>
  </property>
  <property fmtid="{D5CDD505-2E9C-101B-9397-08002B2CF9AE}" pid="4" name="PresentationFormat">
    <vt:lpwstr>Widescreen</vt:lpwstr>
  </property>
  <property fmtid="{D5CDD505-2E9C-101B-9397-08002B2CF9AE}" pid="5" name="Slides">
    <vt:i4>6</vt:i4>
  </property>
</Properties>
</file>